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47970" autoAdjust="0"/>
  </p:normalViewPr>
  <p:slideViewPr>
    <p:cSldViewPr snapToGrid="0">
      <p:cViewPr varScale="1">
        <p:scale>
          <a:sx n="31" d="100"/>
          <a:sy n="31" d="100"/>
        </p:scale>
        <p:origin x="2178" y="66"/>
      </p:cViewPr>
      <p:guideLst/>
    </p:cSldViewPr>
  </p:slideViewPr>
  <p:notesTextViewPr>
    <p:cViewPr>
      <p:scale>
        <a:sx n="1" d="1"/>
        <a:sy n="1" d="1"/>
      </p:scale>
      <p:origin x="0" y="0"/>
    </p:cViewPr>
  </p:notesTextViewPr>
  <p:notesViewPr>
    <p:cSldViewPr snapToGrid="0">
      <p:cViewPr>
        <p:scale>
          <a:sx n="100" d="100"/>
          <a:sy n="100" d="100"/>
        </p:scale>
        <p:origin x="1806" y="-27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1"/>
          </a:xfrm>
          <a:prstGeom prst="rect">
            <a:avLst/>
          </a:prstGeom>
        </p:spPr>
        <p:txBody>
          <a:bodyPr vert="horz" lIns="93494" tIns="46747" rIns="93494" bIns="46747" rtlCol="0"/>
          <a:lstStyle>
            <a:lvl1pPr algn="l">
              <a:defRPr sz="1200"/>
            </a:lvl1pPr>
          </a:lstStyle>
          <a:p>
            <a:r>
              <a:rPr lang="en-US" sz="2000" dirty="0">
                <a:latin typeface="Hot Pizza" panose="02000000000000000000" pitchFamily="2" charset="0"/>
              </a:rPr>
              <a:t>A Thankful Heart</a:t>
            </a:r>
          </a:p>
        </p:txBody>
      </p:sp>
      <p:sp>
        <p:nvSpPr>
          <p:cNvPr id="3" name="Date Placeholder 2"/>
          <p:cNvSpPr>
            <a:spLocks noGrp="1"/>
          </p:cNvSpPr>
          <p:nvPr>
            <p:ph type="dt" sz="quarter" idx="1"/>
          </p:nvPr>
        </p:nvSpPr>
        <p:spPr>
          <a:xfrm>
            <a:off x="3995217" y="0"/>
            <a:ext cx="3056414" cy="467071"/>
          </a:xfrm>
          <a:prstGeom prst="rect">
            <a:avLst/>
          </a:prstGeom>
        </p:spPr>
        <p:txBody>
          <a:bodyPr vert="horz" lIns="93494" tIns="46747" rIns="93494" bIns="46747" rtlCol="0"/>
          <a:lstStyle>
            <a:lvl1pPr algn="r">
              <a:defRPr sz="1200"/>
            </a:lvl1pPr>
          </a:lstStyle>
          <a:p>
            <a:r>
              <a:rPr lang="en-US" dirty="0"/>
              <a:t>May 28, 2017 AM</a:t>
            </a:r>
          </a:p>
        </p:txBody>
      </p:sp>
      <p:sp>
        <p:nvSpPr>
          <p:cNvPr id="4" name="Footer Placeholder 3"/>
          <p:cNvSpPr>
            <a:spLocks noGrp="1"/>
          </p:cNvSpPr>
          <p:nvPr>
            <p:ph type="ftr" sz="quarter" idx="2"/>
          </p:nvPr>
        </p:nvSpPr>
        <p:spPr>
          <a:xfrm>
            <a:off x="0" y="8842030"/>
            <a:ext cx="3056414" cy="467070"/>
          </a:xfrm>
          <a:prstGeom prst="rect">
            <a:avLst/>
          </a:prstGeom>
        </p:spPr>
        <p:txBody>
          <a:bodyPr vert="horz" lIns="93494" tIns="46747" rIns="93494" bIns="46747" rtlCol="0" anchor="b"/>
          <a:lstStyle>
            <a:lvl1pPr algn="l">
              <a:defRPr sz="1200"/>
            </a:lvl1pPr>
          </a:lstStyle>
          <a:p>
            <a:r>
              <a:rPr lang="en-US" dirty="0"/>
              <a:t>West Side church of Christ, Stan Cox</a:t>
            </a:r>
          </a:p>
        </p:txBody>
      </p:sp>
      <p:sp>
        <p:nvSpPr>
          <p:cNvPr id="5" name="Slide Number Placeholder 4"/>
          <p:cNvSpPr>
            <a:spLocks noGrp="1"/>
          </p:cNvSpPr>
          <p:nvPr>
            <p:ph type="sldNum" sz="quarter" idx="3"/>
          </p:nvPr>
        </p:nvSpPr>
        <p:spPr>
          <a:xfrm>
            <a:off x="3995217" y="8842030"/>
            <a:ext cx="3056414" cy="467070"/>
          </a:xfrm>
          <a:prstGeom prst="rect">
            <a:avLst/>
          </a:prstGeom>
        </p:spPr>
        <p:txBody>
          <a:bodyPr vert="horz" lIns="93494" tIns="46747" rIns="93494" bIns="46747" rtlCol="0" anchor="b"/>
          <a:lstStyle>
            <a:lvl1pPr algn="r">
              <a:defRPr sz="1200"/>
            </a:lvl1pPr>
          </a:lstStyle>
          <a:p>
            <a:r>
              <a:rPr lang="en-US" dirty="0"/>
              <a:t>   soundteaching.org         </a:t>
            </a:r>
            <a:fld id="{D46AC215-0D38-44D5-B3E1-E5512CC7EE16}" type="slidenum">
              <a:rPr lang="en-US" smtClean="0"/>
              <a:t>‹#›</a:t>
            </a:fld>
            <a:endParaRPr lang="en-US" dirty="0"/>
          </a:p>
        </p:txBody>
      </p:sp>
    </p:spTree>
    <p:extLst>
      <p:ext uri="{BB962C8B-B14F-4D97-AF65-F5344CB8AC3E}">
        <p14:creationId xmlns:p14="http://schemas.microsoft.com/office/powerpoint/2010/main" val="180223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1"/>
          </a:xfrm>
          <a:prstGeom prst="rect">
            <a:avLst/>
          </a:prstGeom>
        </p:spPr>
        <p:txBody>
          <a:bodyPr vert="horz" lIns="93494" tIns="46747" rIns="93494" bIns="46747" rtlCol="0"/>
          <a:lstStyle>
            <a:lvl1pPr algn="l">
              <a:defRPr sz="1200"/>
            </a:lvl1pPr>
          </a:lstStyle>
          <a:p>
            <a:endParaRPr lang="en-US"/>
          </a:p>
        </p:txBody>
      </p:sp>
      <p:sp>
        <p:nvSpPr>
          <p:cNvPr id="3" name="Date Placeholder 2"/>
          <p:cNvSpPr>
            <a:spLocks noGrp="1"/>
          </p:cNvSpPr>
          <p:nvPr>
            <p:ph type="dt" idx="1"/>
          </p:nvPr>
        </p:nvSpPr>
        <p:spPr>
          <a:xfrm>
            <a:off x="3995217" y="0"/>
            <a:ext cx="3056414" cy="467071"/>
          </a:xfrm>
          <a:prstGeom prst="rect">
            <a:avLst/>
          </a:prstGeom>
        </p:spPr>
        <p:txBody>
          <a:bodyPr vert="horz" lIns="93494" tIns="46747" rIns="93494" bIns="46747" rtlCol="0"/>
          <a:lstStyle>
            <a:lvl1pPr algn="r">
              <a:defRPr sz="1200"/>
            </a:lvl1pPr>
          </a:lstStyle>
          <a:p>
            <a:fld id="{69262DAC-6323-4024-ADA2-01BD28735A27}" type="datetimeFigureOut">
              <a:rPr lang="en-US" smtClean="0"/>
              <a:t>5/27/2017</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4" tIns="46747" rIns="93494" bIns="46747" rtlCol="0" anchor="ctr"/>
          <a:lstStyle/>
          <a:p>
            <a:endParaRPr lang="en-US"/>
          </a:p>
        </p:txBody>
      </p:sp>
      <p:sp>
        <p:nvSpPr>
          <p:cNvPr id="5" name="Notes Placeholder 4"/>
          <p:cNvSpPr>
            <a:spLocks noGrp="1"/>
          </p:cNvSpPr>
          <p:nvPr>
            <p:ph type="body" sz="quarter" idx="3"/>
          </p:nvPr>
        </p:nvSpPr>
        <p:spPr>
          <a:xfrm>
            <a:off x="705327" y="4480004"/>
            <a:ext cx="5642610" cy="3665459"/>
          </a:xfrm>
          <a:prstGeom prst="rect">
            <a:avLst/>
          </a:prstGeom>
        </p:spPr>
        <p:txBody>
          <a:bodyPr vert="horz" lIns="93494" tIns="46747" rIns="93494" bIns="4674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0"/>
          </a:xfrm>
          <a:prstGeom prst="rect">
            <a:avLst/>
          </a:prstGeom>
        </p:spPr>
        <p:txBody>
          <a:bodyPr vert="horz" lIns="93494" tIns="46747" rIns="93494" bIns="46747"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0"/>
          </a:xfrm>
          <a:prstGeom prst="rect">
            <a:avLst/>
          </a:prstGeom>
        </p:spPr>
        <p:txBody>
          <a:bodyPr vert="horz" lIns="93494" tIns="46747" rIns="93494" bIns="46747" rtlCol="0" anchor="b"/>
          <a:lstStyle>
            <a:lvl1pPr algn="r">
              <a:defRPr sz="1200"/>
            </a:lvl1pPr>
          </a:lstStyle>
          <a:p>
            <a:fld id="{B26E5139-253A-4F60-820D-B723EEB90A10}" type="slidenum">
              <a:rPr lang="en-US" smtClean="0"/>
              <a:t>‹#›</a:t>
            </a:fld>
            <a:endParaRPr lang="en-US"/>
          </a:p>
        </p:txBody>
      </p:sp>
    </p:spTree>
    <p:extLst>
      <p:ext uri="{BB962C8B-B14F-4D97-AF65-F5344CB8AC3E}">
        <p14:creationId xmlns:p14="http://schemas.microsoft.com/office/powerpoint/2010/main" val="4289025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Memorial Day designed to remind Americans of debt of gratitude owed to so many</a:t>
            </a:r>
            <a:r>
              <a:rPr lang="en-US" dirty="0"/>
              <a:t>.</a:t>
            </a:r>
          </a:p>
          <a:p>
            <a:pPr marL="642772" lvl="1" indent="-175302">
              <a:buFont typeface="Arial" panose="020B0604020202020204" pitchFamily="34" charset="0"/>
              <a:buChar char="•"/>
            </a:pPr>
            <a:r>
              <a:rPr lang="en-US" dirty="0"/>
              <a:t>It is easy to enjoy our way of life with little thought of why we have it.</a:t>
            </a:r>
          </a:p>
          <a:p>
            <a:pPr marL="642772" lvl="1" indent="-175302">
              <a:buFont typeface="Arial" panose="020B0604020202020204" pitchFamily="34" charset="0"/>
              <a:buChar char="•"/>
            </a:pPr>
            <a:r>
              <a:rPr lang="en-US" dirty="0"/>
              <a:t>Not having a sufficiently thankful heart!</a:t>
            </a:r>
          </a:p>
          <a:p>
            <a:r>
              <a:rPr lang="en-US" b="1" dirty="0"/>
              <a:t>(Colossians 3:15), </a:t>
            </a:r>
            <a:r>
              <a:rPr lang="en-US" i="1" dirty="0"/>
              <a:t>“And let the peace of God rule in your hearts, to which also you were called in one body; and be thankful.”</a:t>
            </a:r>
          </a:p>
          <a:p>
            <a:pPr marL="642772" lvl="1" indent="-175302">
              <a:buFont typeface="Arial" panose="020B0604020202020204" pitchFamily="34" charset="0"/>
              <a:buChar char="•"/>
            </a:pPr>
            <a:endParaRPr lang="en-US" b="1" dirty="0"/>
          </a:p>
          <a:p>
            <a:r>
              <a:rPr lang="en-US" b="1" dirty="0"/>
              <a:t>Of course, God is the prime source of all our blessings </a:t>
            </a:r>
          </a:p>
          <a:p>
            <a:r>
              <a:rPr lang="en-US" b="1" dirty="0"/>
              <a:t>(James 1:17), </a:t>
            </a:r>
            <a:r>
              <a:rPr lang="en-US" i="1" dirty="0"/>
              <a:t>“Every good gift and every perfect gift is from above, and comes down from the Father of lights, with whom there is no variation or shadow of turning.”</a:t>
            </a:r>
          </a:p>
          <a:p>
            <a:pPr marL="642772" lvl="1" indent="-175302">
              <a:buFont typeface="Arial" panose="020B0604020202020204" pitchFamily="34" charset="0"/>
              <a:buChar char="•"/>
            </a:pPr>
            <a:r>
              <a:rPr lang="en-US" dirty="0"/>
              <a:t>But what of so many who have gone before us?</a:t>
            </a:r>
          </a:p>
          <a:p>
            <a:pPr marL="642772" lvl="1" indent="-175302">
              <a:buFont typeface="Arial" panose="020B0604020202020204" pitchFamily="34" charset="0"/>
              <a:buChar char="•"/>
            </a:pPr>
            <a:r>
              <a:rPr lang="en-US" dirty="0"/>
              <a:t>Let us look back with gratitude </a:t>
            </a:r>
            <a:r>
              <a:rPr lang="en-US" b="1" dirty="0"/>
              <a:t>to those whose toils and sacrifices make our quality of life possible</a:t>
            </a:r>
          </a:p>
        </p:txBody>
      </p:sp>
      <p:sp>
        <p:nvSpPr>
          <p:cNvPr id="4" name="Slide Number Placeholder 3"/>
          <p:cNvSpPr>
            <a:spLocks noGrp="1"/>
          </p:cNvSpPr>
          <p:nvPr>
            <p:ph type="sldNum" sz="quarter" idx="10"/>
          </p:nvPr>
        </p:nvSpPr>
        <p:spPr/>
        <p:txBody>
          <a:bodyPr/>
          <a:lstStyle/>
          <a:p>
            <a:fld id="{B26E5139-253A-4F60-820D-B723EEB90A10}" type="slidenum">
              <a:rPr lang="en-US" smtClean="0"/>
              <a:t>1</a:t>
            </a:fld>
            <a:endParaRPr lang="en-US"/>
          </a:p>
        </p:txBody>
      </p:sp>
    </p:spTree>
    <p:extLst>
      <p:ext uri="{BB962C8B-B14F-4D97-AF65-F5344CB8AC3E}">
        <p14:creationId xmlns:p14="http://schemas.microsoft.com/office/powerpoint/2010/main" val="2049946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42772" lvl="1" indent="-175302">
              <a:buFont typeface="Arial" panose="020B0604020202020204" pitchFamily="34" charset="0"/>
              <a:buChar char="•"/>
            </a:pPr>
            <a:r>
              <a:rPr lang="en-US" b="1" dirty="0"/>
              <a:t>Noah’s labor to preserve the race </a:t>
            </a:r>
          </a:p>
          <a:p>
            <a:r>
              <a:rPr lang="en-US" b="1" dirty="0"/>
              <a:t>(Hebrews 11:7), </a:t>
            </a:r>
            <a:r>
              <a:rPr lang="en-US" i="1" dirty="0"/>
              <a:t>“By faith Noah, being divinely warned of things not yet seen, moved with godly fear, prepared an ark for the saving of his household, by which he condemned the world and became heir of the righteousness which is according to faith.”</a:t>
            </a:r>
          </a:p>
          <a:p>
            <a:pPr marL="642772" lvl="1" indent="-175302">
              <a:buFont typeface="Arial" panose="020B0604020202020204" pitchFamily="34" charset="0"/>
              <a:buChar char="•"/>
            </a:pPr>
            <a:r>
              <a:rPr lang="en-US" b="1" dirty="0"/>
              <a:t>Our Parents’ care and sacrifices for us </a:t>
            </a:r>
          </a:p>
          <a:p>
            <a:r>
              <a:rPr lang="en-US" b="1" dirty="0"/>
              <a:t>(Ephesians 6:1-3), </a:t>
            </a:r>
            <a:r>
              <a:rPr lang="en-US" i="1" dirty="0"/>
              <a:t>“Children, obey your parents in the Lord, for this is right. </a:t>
            </a:r>
            <a:r>
              <a:rPr lang="en-US" i="1" baseline="30000" dirty="0"/>
              <a:t>2</a:t>
            </a:r>
            <a:r>
              <a:rPr lang="en-US" i="1" dirty="0"/>
              <a:t> ‘Honor your father and mother,’ which is the first commandment with promise:  </a:t>
            </a:r>
            <a:r>
              <a:rPr lang="en-US" i="1" baseline="30000" dirty="0"/>
              <a:t>3</a:t>
            </a:r>
            <a:r>
              <a:rPr lang="en-US" i="1" dirty="0"/>
              <a:t> ‘that it may be well with you and you may live long on the earth.’”</a:t>
            </a:r>
          </a:p>
          <a:p>
            <a:pPr marL="642772" lvl="1" indent="-175302">
              <a:buFont typeface="Arial" panose="020B0604020202020204" pitchFamily="34" charset="0"/>
              <a:buChar char="•"/>
            </a:pPr>
            <a:r>
              <a:rPr lang="en-US" b="1" dirty="0"/>
              <a:t>Inventors’, researchers’ and developers’ contributions</a:t>
            </a:r>
          </a:p>
          <a:p>
            <a:pPr marL="1168677" lvl="2" indent="-233735">
              <a:buFont typeface="+mj-lt"/>
              <a:buAutoNum type="arabicPeriod"/>
            </a:pPr>
            <a:r>
              <a:rPr lang="en-US" b="0" dirty="0"/>
              <a:t>(Recent trip to Air museum in Dayton, OH.  In just over 100 years, from bicycles with wings to the Jets we see today)</a:t>
            </a:r>
          </a:p>
          <a:p>
            <a:pPr marL="1168677" lvl="2" indent="-233735">
              <a:buFont typeface="+mj-lt"/>
              <a:buAutoNum type="arabicPeriod"/>
            </a:pPr>
            <a:r>
              <a:rPr lang="en-US" b="0" dirty="0"/>
              <a:t>Same thing with cars (horseless buggies) to dependable cars that can convey us safely at 75 mph.</a:t>
            </a:r>
          </a:p>
          <a:p>
            <a:pPr marL="1168677" lvl="2" indent="-233735">
              <a:buFont typeface="+mj-lt"/>
              <a:buAutoNum type="arabicPeriod"/>
            </a:pPr>
            <a:r>
              <a:rPr lang="en-US" b="0" dirty="0"/>
              <a:t>Printing Press to eBooks; Abacus to Smart phones; Bubonic Plagues to cure for polio.  If </a:t>
            </a:r>
            <a:r>
              <a:rPr lang="en-US" b="0" dirty="0" err="1"/>
              <a:t>Emberly</a:t>
            </a:r>
            <a:r>
              <a:rPr lang="en-US" b="0" dirty="0"/>
              <a:t> had been born 100 years ago, she would not have lived!</a:t>
            </a:r>
          </a:p>
          <a:p>
            <a:pPr marL="1168677" lvl="2" indent="-233735">
              <a:buFont typeface="+mj-lt"/>
              <a:buAutoNum type="arabicPeriod"/>
            </a:pPr>
            <a:r>
              <a:rPr lang="en-US" b="0" dirty="0"/>
              <a:t>Preaching.  Written word to Cassette tapes to Streaming Video!</a:t>
            </a:r>
          </a:p>
          <a:p>
            <a:pPr marL="642772" lvl="1" indent="-175302">
              <a:buFont typeface="Arial" panose="020B0604020202020204" pitchFamily="34" charset="0"/>
              <a:buChar char="•"/>
            </a:pPr>
            <a:r>
              <a:rPr lang="en-US" b="1" dirty="0"/>
              <a:t>We truly live in wonderful times.  And we should thank God for them!</a:t>
            </a:r>
          </a:p>
        </p:txBody>
      </p:sp>
      <p:sp>
        <p:nvSpPr>
          <p:cNvPr id="4" name="Slide Number Placeholder 3"/>
          <p:cNvSpPr>
            <a:spLocks noGrp="1"/>
          </p:cNvSpPr>
          <p:nvPr>
            <p:ph type="sldNum" sz="quarter" idx="10"/>
          </p:nvPr>
        </p:nvSpPr>
        <p:spPr/>
        <p:txBody>
          <a:bodyPr/>
          <a:lstStyle/>
          <a:p>
            <a:fld id="{B26E5139-253A-4F60-820D-B723EEB90A10}" type="slidenum">
              <a:rPr lang="en-US" smtClean="0"/>
              <a:t>2</a:t>
            </a:fld>
            <a:endParaRPr lang="en-US"/>
          </a:p>
        </p:txBody>
      </p:sp>
    </p:spTree>
    <p:extLst>
      <p:ext uri="{BB962C8B-B14F-4D97-AF65-F5344CB8AC3E}">
        <p14:creationId xmlns:p14="http://schemas.microsoft.com/office/powerpoint/2010/main" val="3829417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42772" lvl="1" indent="-175302">
              <a:buFont typeface="Arial" panose="020B0604020202020204" pitchFamily="34" charset="0"/>
              <a:buChar char="•"/>
            </a:pPr>
            <a:r>
              <a:rPr lang="en-US" b="1" dirty="0"/>
              <a:t>Such gratitude is appropriate (Not talking about Politics, or even Patriotism).  Thankful for our ability to serve God in this nation!</a:t>
            </a:r>
          </a:p>
          <a:p>
            <a:r>
              <a:rPr lang="en-US" b="1" dirty="0"/>
              <a:t>(1 Timothy 2:1-2), </a:t>
            </a:r>
            <a:r>
              <a:rPr lang="en-US" i="1" dirty="0"/>
              <a:t>“Therefore I exhort first of all that supplications, prayers, intercessions, and giving of thanks be made for all men, </a:t>
            </a:r>
            <a:r>
              <a:rPr lang="en-US" i="1" baseline="30000" dirty="0"/>
              <a:t>2</a:t>
            </a:r>
            <a:r>
              <a:rPr lang="en-US" i="1" dirty="0"/>
              <a:t> for kings and all who are in authority, that we may lead a quiet and peaceable life in all godliness and reverence.”</a:t>
            </a:r>
          </a:p>
          <a:p>
            <a:pPr marL="642772" lvl="1" indent="-175302">
              <a:buFont typeface="Arial" panose="020B0604020202020204" pitchFamily="34" charset="0"/>
              <a:buChar char="•"/>
            </a:pPr>
            <a:r>
              <a:rPr lang="en-US" dirty="0"/>
              <a:t>The framers of our constitution. (It is an amazing document, that has served us well in our time as a nation</a:t>
            </a:r>
          </a:p>
          <a:p>
            <a:pPr marL="642772" lvl="1" indent="-175302">
              <a:buFont typeface="Arial" panose="020B0604020202020204" pitchFamily="34" charset="0"/>
              <a:buChar char="•"/>
            </a:pPr>
            <a:r>
              <a:rPr lang="en-US" dirty="0"/>
              <a:t>The defenders of our constitution and country. Our freedom to worship, and our way of life has not come cheap.  Many died to free us from despotism.</a:t>
            </a:r>
          </a:p>
          <a:p>
            <a:pPr marL="642772" lvl="1" indent="-175302">
              <a:buFont typeface="Arial" panose="020B0604020202020204" pitchFamily="34" charset="0"/>
              <a:buChar char="•"/>
            </a:pPr>
            <a:r>
              <a:rPr lang="en-US" dirty="0"/>
              <a:t>Tomorrow (Memorial Day) is a national holiday.  Certainly appropriate for prayers of supplication and thanks. </a:t>
            </a:r>
            <a:endParaRPr lang="en-US" b="0" dirty="0"/>
          </a:p>
        </p:txBody>
      </p:sp>
      <p:sp>
        <p:nvSpPr>
          <p:cNvPr id="4" name="Slide Number Placeholder 3"/>
          <p:cNvSpPr>
            <a:spLocks noGrp="1"/>
          </p:cNvSpPr>
          <p:nvPr>
            <p:ph type="sldNum" sz="quarter" idx="10"/>
          </p:nvPr>
        </p:nvSpPr>
        <p:spPr/>
        <p:txBody>
          <a:bodyPr/>
          <a:lstStyle/>
          <a:p>
            <a:fld id="{B26E5139-253A-4F60-820D-B723EEB90A10}" type="slidenum">
              <a:rPr lang="en-US" smtClean="0"/>
              <a:t>3</a:t>
            </a:fld>
            <a:endParaRPr lang="en-US"/>
          </a:p>
        </p:txBody>
      </p:sp>
    </p:spTree>
    <p:extLst>
      <p:ext uri="{BB962C8B-B14F-4D97-AF65-F5344CB8AC3E}">
        <p14:creationId xmlns:p14="http://schemas.microsoft.com/office/powerpoint/2010/main" val="76383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42772" lvl="1" indent="-175302">
              <a:buFont typeface="Arial" panose="020B0604020202020204" pitchFamily="34" charset="0"/>
              <a:buChar char="•"/>
            </a:pPr>
            <a:r>
              <a:rPr lang="en-US" b="1" dirty="0"/>
              <a:t>Abraham’s faithfulness leading to the Messianic nation </a:t>
            </a:r>
          </a:p>
          <a:p>
            <a:r>
              <a:rPr lang="en-US" b="1" dirty="0"/>
              <a:t>(Hebrews 11:8-10), </a:t>
            </a:r>
            <a:r>
              <a:rPr lang="en-US" i="1" dirty="0"/>
              <a:t>“By faith Abraham obeyed when he was called to go out to the place which he would receive as an inheritance. And he went out, not knowing where he was going. </a:t>
            </a:r>
            <a:r>
              <a:rPr lang="en-US" i="1" baseline="30000" dirty="0"/>
              <a:t>9</a:t>
            </a:r>
            <a:r>
              <a:rPr lang="en-US" i="1" dirty="0"/>
              <a:t> By faith he dwelt in the land of promise as in a foreign country, dwelling in tents with Isaac and Jacob, the heirs with him of the same promise; </a:t>
            </a:r>
            <a:r>
              <a:rPr lang="en-US" i="1" baseline="30000" dirty="0"/>
              <a:t>10</a:t>
            </a:r>
            <a:r>
              <a:rPr lang="en-US" i="1" dirty="0"/>
              <a:t> for he waited for the city which has foundations, whose builder and maker is God.”</a:t>
            </a:r>
          </a:p>
          <a:p>
            <a:pPr marL="642772" lvl="1" indent="-175302">
              <a:buFont typeface="Arial" panose="020B0604020202020204" pitchFamily="34" charset="0"/>
              <a:buChar char="•"/>
            </a:pPr>
            <a:r>
              <a:rPr lang="en-US" b="1" dirty="0"/>
              <a:t>Jews’ as custodians of the oracles of God </a:t>
            </a:r>
          </a:p>
          <a:p>
            <a:r>
              <a:rPr lang="en-US" b="1" dirty="0"/>
              <a:t>(Romans 3:1-2), “What advantage then has the Jew, or what is the profit of circumcision? </a:t>
            </a:r>
            <a:r>
              <a:rPr lang="en-US" b="1" baseline="30000" dirty="0"/>
              <a:t>2</a:t>
            </a:r>
            <a:r>
              <a:rPr lang="en-US" b="1" dirty="0"/>
              <a:t> Much in every way! Chiefly because to them were committed the oracles of God.”</a:t>
            </a:r>
          </a:p>
          <a:p>
            <a:pPr marL="642772" lvl="1" indent="-175302">
              <a:buFont typeface="Arial" panose="020B0604020202020204" pitchFamily="34" charset="0"/>
              <a:buChar char="•"/>
            </a:pPr>
            <a:r>
              <a:rPr lang="en-US" b="1" dirty="0"/>
              <a:t>Dedication, sacrifices, and hard work of the Apostles and other early Christians </a:t>
            </a:r>
          </a:p>
          <a:p>
            <a:r>
              <a:rPr lang="en-US" b="1" dirty="0"/>
              <a:t>(2 Corinthians 4:8-10),</a:t>
            </a:r>
            <a:r>
              <a:rPr lang="en-US" b="1" i="1" dirty="0"/>
              <a:t> </a:t>
            </a:r>
            <a:r>
              <a:rPr lang="en-US" i="1" dirty="0"/>
              <a:t>“We are hard-pressed on every side, yet not crushed; we are perplexed, but not in despair; </a:t>
            </a:r>
            <a:r>
              <a:rPr lang="en-US" i="1" baseline="30000" dirty="0"/>
              <a:t>9</a:t>
            </a:r>
            <a:r>
              <a:rPr lang="en-US" i="1" dirty="0"/>
              <a:t> persecuted, but not forsaken; struck down, but not destroyed — </a:t>
            </a:r>
            <a:r>
              <a:rPr lang="en-US" i="1" baseline="30000" dirty="0"/>
              <a:t>10</a:t>
            </a:r>
            <a:r>
              <a:rPr lang="en-US" i="1" dirty="0"/>
              <a:t> always carrying about in the body the dying of the Lord Jesus, that the life of Jesus also may be manifested in our body.”</a:t>
            </a:r>
          </a:p>
          <a:p>
            <a:pPr marL="642772" lvl="1" indent="-175302">
              <a:buFont typeface="Arial" panose="020B0604020202020204" pitchFamily="34" charset="0"/>
              <a:buChar char="•"/>
            </a:pPr>
            <a:r>
              <a:rPr lang="en-US" b="1" dirty="0"/>
              <a:t>The reformers beginning with the 1500's. </a:t>
            </a:r>
            <a:r>
              <a:rPr lang="en-US" dirty="0"/>
              <a:t>(Put Bible into hands of common man. Fought the corruption of the apostate church). </a:t>
            </a:r>
          </a:p>
          <a:p>
            <a:pPr marL="642772" lvl="1" indent="-175302">
              <a:buFont typeface="Arial" panose="020B0604020202020204" pitchFamily="34" charset="0"/>
              <a:buChar char="•"/>
            </a:pPr>
            <a:r>
              <a:rPr lang="en-US" dirty="0"/>
              <a:t>The pioneers of the “Restoration Movement.” </a:t>
            </a:r>
          </a:p>
          <a:p>
            <a:pPr marL="642772" lvl="1" indent="-175302">
              <a:buFont typeface="Arial" panose="020B0604020202020204" pitchFamily="34" charset="0"/>
              <a:buChar char="•"/>
            </a:pPr>
            <a:r>
              <a:rPr lang="en-US" b="1" dirty="0"/>
              <a:t>Those who saved the church from digressions of the recent years. </a:t>
            </a:r>
            <a:r>
              <a:rPr lang="en-US" dirty="0"/>
              <a:t>(Those who stood against Societies and Instrumental music.  Those who stood against institutionalism and the social gospel.  Those who held the line against MDR error, loose views of fellowship, a denial of Christ’s deity, compromise with evolution, moral compromise)</a:t>
            </a:r>
          </a:p>
          <a:p>
            <a:pPr marL="642772" lvl="1" indent="-175302">
              <a:buFont typeface="Arial" panose="020B0604020202020204" pitchFamily="34" charset="0"/>
              <a:buChar char="•"/>
            </a:pPr>
            <a:r>
              <a:rPr lang="en-US" dirty="0"/>
              <a:t>Those who led us to Christ by teaching and nurturing us. </a:t>
            </a:r>
          </a:p>
          <a:p>
            <a:pPr marL="642772" lvl="1" indent="-175302">
              <a:buFont typeface="Arial" panose="020B0604020202020204" pitchFamily="34" charset="0"/>
              <a:buChar char="•"/>
            </a:pPr>
            <a:r>
              <a:rPr lang="en-US" b="1" dirty="0"/>
              <a:t>Work of Jesus Himself</a:t>
            </a:r>
          </a:p>
        </p:txBody>
      </p:sp>
      <p:sp>
        <p:nvSpPr>
          <p:cNvPr id="4" name="Slide Number Placeholder 3"/>
          <p:cNvSpPr>
            <a:spLocks noGrp="1"/>
          </p:cNvSpPr>
          <p:nvPr>
            <p:ph type="sldNum" sz="quarter" idx="10"/>
          </p:nvPr>
        </p:nvSpPr>
        <p:spPr/>
        <p:txBody>
          <a:bodyPr/>
          <a:lstStyle/>
          <a:p>
            <a:fld id="{B26E5139-253A-4F60-820D-B723EEB90A10}" type="slidenum">
              <a:rPr lang="en-US" smtClean="0"/>
              <a:t>4</a:t>
            </a:fld>
            <a:endParaRPr lang="en-US"/>
          </a:p>
        </p:txBody>
      </p:sp>
    </p:spTree>
    <p:extLst>
      <p:ext uri="{BB962C8B-B14F-4D97-AF65-F5344CB8AC3E}">
        <p14:creationId xmlns:p14="http://schemas.microsoft.com/office/powerpoint/2010/main" val="1504663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(Philippians 4:5-11), </a:t>
            </a:r>
            <a:r>
              <a:rPr lang="en-US" b="0" i="1" dirty="0"/>
              <a:t>“Let this mind be in you which was also in Christ Jesus, </a:t>
            </a:r>
            <a:r>
              <a:rPr lang="en-US" b="0" i="1" baseline="30000" dirty="0"/>
              <a:t>6</a:t>
            </a:r>
            <a:r>
              <a:rPr lang="en-US" b="0" i="1" dirty="0"/>
              <a:t> who, being in the form of God, did not consider it robbery to be equal with God, </a:t>
            </a:r>
            <a:r>
              <a:rPr lang="en-US" b="0" i="1" baseline="30000" dirty="0"/>
              <a:t>7 </a:t>
            </a:r>
            <a:r>
              <a:rPr lang="en-US" b="0" i="1" dirty="0"/>
              <a:t>but made Himself of no reputation, taking the form of a bondservant, and coming in the likeness of men. </a:t>
            </a:r>
            <a:r>
              <a:rPr lang="en-US" b="0" i="1" baseline="30000" dirty="0"/>
              <a:t>8</a:t>
            </a:r>
            <a:r>
              <a:rPr lang="en-US" b="0" i="1" dirty="0"/>
              <a:t> And being found in appearance as a man, He humbled Himself and became obedient to the point of death, even the death of the cross. </a:t>
            </a:r>
            <a:r>
              <a:rPr lang="en-US" b="0" i="1" baseline="30000" dirty="0"/>
              <a:t>9</a:t>
            </a:r>
            <a:r>
              <a:rPr lang="en-US" b="0" i="1" dirty="0"/>
              <a:t> Therefore God also has highly exalted Him and given Him the name which is above every name, </a:t>
            </a:r>
            <a:r>
              <a:rPr lang="en-US" b="0" i="1" baseline="30000" dirty="0"/>
              <a:t>10</a:t>
            </a:r>
            <a:r>
              <a:rPr lang="en-US" b="0" i="1" dirty="0"/>
              <a:t> that at the name of Jesus every knee should bow, of those in heaven, and of those on earth, and of those under the earth, </a:t>
            </a:r>
            <a:r>
              <a:rPr lang="en-US" b="0" i="1" baseline="30000" dirty="0"/>
              <a:t>11</a:t>
            </a:r>
            <a:r>
              <a:rPr lang="en-US" b="0" i="1" dirty="0"/>
              <a:t> and that every tongue should confess that Jesus Christ is Lord, to the glory of God the Father.”</a:t>
            </a:r>
          </a:p>
        </p:txBody>
      </p:sp>
      <p:sp>
        <p:nvSpPr>
          <p:cNvPr id="4" name="Slide Number Placeholder 3"/>
          <p:cNvSpPr>
            <a:spLocks noGrp="1"/>
          </p:cNvSpPr>
          <p:nvPr>
            <p:ph type="sldNum" sz="quarter" idx="10"/>
          </p:nvPr>
        </p:nvSpPr>
        <p:spPr/>
        <p:txBody>
          <a:bodyPr/>
          <a:lstStyle/>
          <a:p>
            <a:fld id="{B26E5139-253A-4F60-820D-B723EEB90A10}" type="slidenum">
              <a:rPr lang="en-US" smtClean="0"/>
              <a:t>5</a:t>
            </a:fld>
            <a:endParaRPr lang="en-US"/>
          </a:p>
        </p:txBody>
      </p:sp>
    </p:spTree>
    <p:extLst>
      <p:ext uri="{BB962C8B-B14F-4D97-AF65-F5344CB8AC3E}">
        <p14:creationId xmlns:p14="http://schemas.microsoft.com/office/powerpoint/2010/main" val="4125315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C77FC2F-ACA9-4F80-9126-DCE2104420EB}"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49F84-CF72-4F09-AAE3-1A5B9E55C707}" type="slidenum">
              <a:rPr lang="en-US" smtClean="0"/>
              <a:t>‹#›</a:t>
            </a:fld>
            <a:endParaRPr lang="en-US"/>
          </a:p>
        </p:txBody>
      </p:sp>
    </p:spTree>
    <p:extLst>
      <p:ext uri="{BB962C8B-B14F-4D97-AF65-F5344CB8AC3E}">
        <p14:creationId xmlns:p14="http://schemas.microsoft.com/office/powerpoint/2010/main" val="280734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77FC2F-ACA9-4F80-9126-DCE2104420EB}"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49F84-CF72-4F09-AAE3-1A5B9E55C707}" type="slidenum">
              <a:rPr lang="en-US" smtClean="0"/>
              <a:t>‹#›</a:t>
            </a:fld>
            <a:endParaRPr lang="en-US"/>
          </a:p>
        </p:txBody>
      </p:sp>
    </p:spTree>
    <p:extLst>
      <p:ext uri="{BB962C8B-B14F-4D97-AF65-F5344CB8AC3E}">
        <p14:creationId xmlns:p14="http://schemas.microsoft.com/office/powerpoint/2010/main" val="3347730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77FC2F-ACA9-4F80-9126-DCE2104420EB}"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49F84-CF72-4F09-AAE3-1A5B9E55C707}" type="slidenum">
              <a:rPr lang="en-US" smtClean="0"/>
              <a:t>‹#›</a:t>
            </a:fld>
            <a:endParaRPr lang="en-US"/>
          </a:p>
        </p:txBody>
      </p:sp>
    </p:spTree>
    <p:extLst>
      <p:ext uri="{BB962C8B-B14F-4D97-AF65-F5344CB8AC3E}">
        <p14:creationId xmlns:p14="http://schemas.microsoft.com/office/powerpoint/2010/main" val="167448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77FC2F-ACA9-4F80-9126-DCE2104420EB}"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49F84-CF72-4F09-AAE3-1A5B9E55C707}" type="slidenum">
              <a:rPr lang="en-US" smtClean="0"/>
              <a:t>‹#›</a:t>
            </a:fld>
            <a:endParaRPr lang="en-US"/>
          </a:p>
        </p:txBody>
      </p:sp>
    </p:spTree>
    <p:extLst>
      <p:ext uri="{BB962C8B-B14F-4D97-AF65-F5344CB8AC3E}">
        <p14:creationId xmlns:p14="http://schemas.microsoft.com/office/powerpoint/2010/main" val="1910629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77FC2F-ACA9-4F80-9126-DCE2104420EB}"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49F84-CF72-4F09-AAE3-1A5B9E55C707}" type="slidenum">
              <a:rPr lang="en-US" smtClean="0"/>
              <a:t>‹#›</a:t>
            </a:fld>
            <a:endParaRPr lang="en-US"/>
          </a:p>
        </p:txBody>
      </p:sp>
    </p:spTree>
    <p:extLst>
      <p:ext uri="{BB962C8B-B14F-4D97-AF65-F5344CB8AC3E}">
        <p14:creationId xmlns:p14="http://schemas.microsoft.com/office/powerpoint/2010/main" val="155322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77FC2F-ACA9-4F80-9126-DCE2104420EB}"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49F84-CF72-4F09-AAE3-1A5B9E55C707}" type="slidenum">
              <a:rPr lang="en-US" smtClean="0"/>
              <a:t>‹#›</a:t>
            </a:fld>
            <a:endParaRPr lang="en-US"/>
          </a:p>
        </p:txBody>
      </p:sp>
    </p:spTree>
    <p:extLst>
      <p:ext uri="{BB962C8B-B14F-4D97-AF65-F5344CB8AC3E}">
        <p14:creationId xmlns:p14="http://schemas.microsoft.com/office/powerpoint/2010/main" val="139181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77FC2F-ACA9-4F80-9126-DCE2104420EB}" type="datetimeFigureOut">
              <a:rPr lang="en-US" smtClean="0"/>
              <a:t>5/27/2017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D49F84-CF72-4F09-AAE3-1A5B9E55C707}" type="slidenum">
              <a:rPr lang="en-US" smtClean="0"/>
              <a:t>‹#›</a:t>
            </a:fld>
            <a:endParaRPr lang="en-US"/>
          </a:p>
        </p:txBody>
      </p:sp>
    </p:spTree>
    <p:extLst>
      <p:ext uri="{BB962C8B-B14F-4D97-AF65-F5344CB8AC3E}">
        <p14:creationId xmlns:p14="http://schemas.microsoft.com/office/powerpoint/2010/main" val="3942509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77FC2F-ACA9-4F80-9126-DCE2104420EB}" type="datetimeFigureOut">
              <a:rPr lang="en-US" smtClean="0"/>
              <a:t>5/27/2017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D49F84-CF72-4F09-AAE3-1A5B9E55C707}" type="slidenum">
              <a:rPr lang="en-US" smtClean="0"/>
              <a:t>‹#›</a:t>
            </a:fld>
            <a:endParaRPr lang="en-US"/>
          </a:p>
        </p:txBody>
      </p:sp>
    </p:spTree>
    <p:extLst>
      <p:ext uri="{BB962C8B-B14F-4D97-AF65-F5344CB8AC3E}">
        <p14:creationId xmlns:p14="http://schemas.microsoft.com/office/powerpoint/2010/main" val="295335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7FC2F-ACA9-4F80-9126-DCE2104420EB}" type="datetimeFigureOut">
              <a:rPr lang="en-US" smtClean="0"/>
              <a:t>5/27/2017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D49F84-CF72-4F09-AAE3-1A5B9E55C707}" type="slidenum">
              <a:rPr lang="en-US" smtClean="0"/>
              <a:t>‹#›</a:t>
            </a:fld>
            <a:endParaRPr lang="en-US"/>
          </a:p>
        </p:txBody>
      </p:sp>
    </p:spTree>
    <p:extLst>
      <p:ext uri="{BB962C8B-B14F-4D97-AF65-F5344CB8AC3E}">
        <p14:creationId xmlns:p14="http://schemas.microsoft.com/office/powerpoint/2010/main" val="877458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77FC2F-ACA9-4F80-9126-DCE2104420EB}"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49F84-CF72-4F09-AAE3-1A5B9E55C707}" type="slidenum">
              <a:rPr lang="en-US" smtClean="0"/>
              <a:t>‹#›</a:t>
            </a:fld>
            <a:endParaRPr lang="en-US"/>
          </a:p>
        </p:txBody>
      </p:sp>
    </p:spTree>
    <p:extLst>
      <p:ext uri="{BB962C8B-B14F-4D97-AF65-F5344CB8AC3E}">
        <p14:creationId xmlns:p14="http://schemas.microsoft.com/office/powerpoint/2010/main" val="294948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77FC2F-ACA9-4F80-9126-DCE2104420EB}"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49F84-CF72-4F09-AAE3-1A5B9E55C707}" type="slidenum">
              <a:rPr lang="en-US" smtClean="0"/>
              <a:t>‹#›</a:t>
            </a:fld>
            <a:endParaRPr lang="en-US"/>
          </a:p>
        </p:txBody>
      </p:sp>
    </p:spTree>
    <p:extLst>
      <p:ext uri="{BB962C8B-B14F-4D97-AF65-F5344CB8AC3E}">
        <p14:creationId xmlns:p14="http://schemas.microsoft.com/office/powerpoint/2010/main" val="182642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7FC2F-ACA9-4F80-9126-DCE2104420EB}" type="datetimeFigureOut">
              <a:rPr lang="en-US" smtClean="0"/>
              <a:t>5/27/2017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49F84-CF72-4F09-AAE3-1A5B9E55C707}" type="slidenum">
              <a:rPr lang="en-US" smtClean="0"/>
              <a:t>‹#›</a:t>
            </a:fld>
            <a:endParaRPr lang="en-US"/>
          </a:p>
        </p:txBody>
      </p:sp>
    </p:spTree>
    <p:extLst>
      <p:ext uri="{BB962C8B-B14F-4D97-AF65-F5344CB8AC3E}">
        <p14:creationId xmlns:p14="http://schemas.microsoft.com/office/powerpoint/2010/main" val="3734246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1.staticflickr.com/3/2611/3914363448_51d3a302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549" y="-387930"/>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221846" y="4381335"/>
            <a:ext cx="6255656" cy="1347334"/>
          </a:xfrm>
        </p:spPr>
        <p:txBody>
          <a:bodyPr>
            <a:normAutofit/>
          </a:bodyPr>
          <a:lstStyle/>
          <a:p>
            <a:r>
              <a:rPr lang="en-US" sz="5400" dirty="0">
                <a:latin typeface="Hot Pizza" panose="02000000000000000000" pitchFamily="2" charset="0"/>
              </a:rPr>
              <a:t>Colossians 3:15</a:t>
            </a:r>
          </a:p>
        </p:txBody>
      </p:sp>
    </p:spTree>
    <p:extLst>
      <p:ext uri="{BB962C8B-B14F-4D97-AF65-F5344CB8AC3E}">
        <p14:creationId xmlns:p14="http://schemas.microsoft.com/office/powerpoint/2010/main" val="277205180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22426" y="308406"/>
            <a:ext cx="5448300" cy="3000375"/>
          </a:xfrm>
          <a:prstGeom prst="rect">
            <a:avLst/>
          </a:prstGeom>
        </p:spPr>
      </p:pic>
      <p:sp>
        <p:nvSpPr>
          <p:cNvPr id="2" name="Title 1"/>
          <p:cNvSpPr>
            <a:spLocks noGrp="1"/>
          </p:cNvSpPr>
          <p:nvPr>
            <p:ph type="title"/>
          </p:nvPr>
        </p:nvSpPr>
        <p:spPr>
          <a:xfrm>
            <a:off x="6796214" y="639719"/>
            <a:ext cx="4452380" cy="2570206"/>
          </a:xfrm>
        </p:spPr>
        <p:txBody>
          <a:bodyPr anchor="t">
            <a:normAutofit fontScale="90000"/>
          </a:bodyPr>
          <a:lstStyle/>
          <a:p>
            <a:pPr algn="ctr"/>
            <a:r>
              <a:rPr lang="en-US" dirty="0">
                <a:latin typeface="Hot Pizza" panose="02000000000000000000" pitchFamily="2" charset="0"/>
              </a:rPr>
              <a:t>As a Human Being on this Earth</a:t>
            </a:r>
          </a:p>
        </p:txBody>
      </p:sp>
      <p:sp>
        <p:nvSpPr>
          <p:cNvPr id="3" name="Text Placeholder 2"/>
          <p:cNvSpPr>
            <a:spLocks noGrp="1"/>
          </p:cNvSpPr>
          <p:nvPr>
            <p:ph type="body" idx="1"/>
          </p:nvPr>
        </p:nvSpPr>
        <p:spPr>
          <a:xfrm>
            <a:off x="494269" y="3855313"/>
            <a:ext cx="11170508" cy="2594919"/>
          </a:xfrm>
        </p:spPr>
        <p:txBody>
          <a:bodyPr>
            <a:noAutofit/>
          </a:bodyPr>
          <a:lstStyle/>
          <a:p>
            <a:pPr marL="519113" indent="-519113">
              <a:buFont typeface="Arial" panose="020B0604020202020204" pitchFamily="34" charset="0"/>
              <a:buChar char="•"/>
            </a:pPr>
            <a:r>
              <a:rPr lang="en-US" sz="4600" b="1" dirty="0">
                <a:solidFill>
                  <a:schemeClr val="tx1"/>
                </a:solidFill>
              </a:rPr>
              <a:t>To Righteous Noah, who saved humanity</a:t>
            </a:r>
          </a:p>
          <a:p>
            <a:pPr marL="519113" indent="-519113">
              <a:buFont typeface="Arial" panose="020B0604020202020204" pitchFamily="34" charset="0"/>
              <a:buChar char="•"/>
            </a:pPr>
            <a:r>
              <a:rPr lang="en-US" sz="4600" b="1" dirty="0">
                <a:solidFill>
                  <a:schemeClr val="tx1"/>
                </a:solidFill>
              </a:rPr>
              <a:t>To Parents, for righteous instruction</a:t>
            </a:r>
          </a:p>
          <a:p>
            <a:pPr marL="519113" indent="-519113">
              <a:buFont typeface="Arial" panose="020B0604020202020204" pitchFamily="34" charset="0"/>
              <a:buChar char="•"/>
            </a:pPr>
            <a:r>
              <a:rPr lang="en-US" sz="4600" b="1" dirty="0">
                <a:solidFill>
                  <a:schemeClr val="tx1"/>
                </a:solidFill>
              </a:rPr>
              <a:t>To those who have improved life on earth</a:t>
            </a:r>
          </a:p>
        </p:txBody>
      </p:sp>
    </p:spTree>
    <p:extLst>
      <p:ext uri="{BB962C8B-B14F-4D97-AF65-F5344CB8AC3E}">
        <p14:creationId xmlns:p14="http://schemas.microsoft.com/office/powerpoint/2010/main" val="2265363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22426" y="308406"/>
            <a:ext cx="5448300" cy="3000375"/>
          </a:xfrm>
          <a:prstGeom prst="rect">
            <a:avLst/>
          </a:prstGeom>
        </p:spPr>
      </p:pic>
      <p:sp>
        <p:nvSpPr>
          <p:cNvPr id="2" name="Title 1"/>
          <p:cNvSpPr>
            <a:spLocks noGrp="1"/>
          </p:cNvSpPr>
          <p:nvPr>
            <p:ph type="title"/>
          </p:nvPr>
        </p:nvSpPr>
        <p:spPr>
          <a:xfrm>
            <a:off x="6796214" y="1087395"/>
            <a:ext cx="4452380" cy="2122530"/>
          </a:xfrm>
        </p:spPr>
        <p:txBody>
          <a:bodyPr anchor="t">
            <a:normAutofit/>
          </a:bodyPr>
          <a:lstStyle/>
          <a:p>
            <a:pPr algn="ctr"/>
            <a:r>
              <a:rPr lang="en-US" dirty="0">
                <a:latin typeface="Hot Pizza" panose="02000000000000000000" pitchFamily="2" charset="0"/>
              </a:rPr>
              <a:t>As an American</a:t>
            </a:r>
          </a:p>
        </p:txBody>
      </p:sp>
      <p:sp>
        <p:nvSpPr>
          <p:cNvPr id="3" name="Text Placeholder 2"/>
          <p:cNvSpPr>
            <a:spLocks noGrp="1"/>
          </p:cNvSpPr>
          <p:nvPr>
            <p:ph type="body" idx="1"/>
          </p:nvPr>
        </p:nvSpPr>
        <p:spPr>
          <a:xfrm>
            <a:off x="494269" y="3855313"/>
            <a:ext cx="11170508" cy="2594919"/>
          </a:xfrm>
        </p:spPr>
        <p:txBody>
          <a:bodyPr>
            <a:noAutofit/>
          </a:bodyPr>
          <a:lstStyle/>
          <a:p>
            <a:pPr marL="519113" indent="-519113">
              <a:buFont typeface="Arial" panose="020B0604020202020204" pitchFamily="34" charset="0"/>
              <a:buChar char="•"/>
            </a:pPr>
            <a:r>
              <a:rPr lang="en-US" sz="4600" b="1" dirty="0">
                <a:solidFill>
                  <a:schemeClr val="tx1"/>
                </a:solidFill>
              </a:rPr>
              <a:t>To the framers &amp; defenders of our constitution.</a:t>
            </a:r>
          </a:p>
          <a:p>
            <a:pPr marL="519113" indent="-519113">
              <a:buFont typeface="Arial" panose="020B0604020202020204" pitchFamily="34" charset="0"/>
              <a:buChar char="•"/>
            </a:pPr>
            <a:r>
              <a:rPr lang="en-US" sz="4600" b="1" dirty="0">
                <a:solidFill>
                  <a:schemeClr val="tx1"/>
                </a:solidFill>
              </a:rPr>
              <a:t>To those who served, suffered and died for our liberty as a nation.</a:t>
            </a:r>
          </a:p>
        </p:txBody>
      </p:sp>
    </p:spTree>
    <p:extLst>
      <p:ext uri="{BB962C8B-B14F-4D97-AF65-F5344CB8AC3E}">
        <p14:creationId xmlns:p14="http://schemas.microsoft.com/office/powerpoint/2010/main" val="34099045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22426" y="308406"/>
            <a:ext cx="5448300" cy="3000375"/>
          </a:xfrm>
          <a:prstGeom prst="rect">
            <a:avLst/>
          </a:prstGeom>
        </p:spPr>
      </p:pic>
      <p:sp>
        <p:nvSpPr>
          <p:cNvPr id="2" name="Title 1"/>
          <p:cNvSpPr>
            <a:spLocks noGrp="1"/>
          </p:cNvSpPr>
          <p:nvPr>
            <p:ph type="title"/>
          </p:nvPr>
        </p:nvSpPr>
        <p:spPr>
          <a:xfrm>
            <a:off x="6796214" y="1087395"/>
            <a:ext cx="4452380" cy="2122530"/>
          </a:xfrm>
        </p:spPr>
        <p:txBody>
          <a:bodyPr anchor="t">
            <a:normAutofit/>
          </a:bodyPr>
          <a:lstStyle/>
          <a:p>
            <a:pPr algn="ctr"/>
            <a:r>
              <a:rPr lang="en-US" dirty="0">
                <a:latin typeface="Hot Pizza" panose="02000000000000000000" pitchFamily="2" charset="0"/>
              </a:rPr>
              <a:t>As a Christian</a:t>
            </a:r>
          </a:p>
        </p:txBody>
      </p:sp>
      <p:sp>
        <p:nvSpPr>
          <p:cNvPr id="3" name="Text Placeholder 2"/>
          <p:cNvSpPr>
            <a:spLocks noGrp="1"/>
          </p:cNvSpPr>
          <p:nvPr>
            <p:ph type="body" idx="1"/>
          </p:nvPr>
        </p:nvSpPr>
        <p:spPr>
          <a:xfrm>
            <a:off x="222426" y="3855313"/>
            <a:ext cx="11615347" cy="2594919"/>
          </a:xfrm>
        </p:spPr>
        <p:txBody>
          <a:bodyPr>
            <a:noAutofit/>
          </a:bodyPr>
          <a:lstStyle/>
          <a:p>
            <a:pPr marL="519113" indent="-519113">
              <a:buFont typeface="Arial" panose="020B0604020202020204" pitchFamily="34" charset="0"/>
              <a:buChar char="•"/>
            </a:pPr>
            <a:r>
              <a:rPr lang="en-US" sz="4000" b="1" dirty="0">
                <a:solidFill>
                  <a:schemeClr val="tx1"/>
                </a:solidFill>
              </a:rPr>
              <a:t>Abraham, Israelites, 1st century Christians; Reformers of 16</a:t>
            </a:r>
            <a:r>
              <a:rPr lang="en-US" sz="4000" b="1" baseline="30000" dirty="0">
                <a:solidFill>
                  <a:schemeClr val="tx1"/>
                </a:solidFill>
              </a:rPr>
              <a:t>th</a:t>
            </a:r>
            <a:r>
              <a:rPr lang="en-US" sz="4000" b="1" dirty="0">
                <a:solidFill>
                  <a:schemeClr val="tx1"/>
                </a:solidFill>
              </a:rPr>
              <a:t> century; Restoration movement of 19</a:t>
            </a:r>
            <a:r>
              <a:rPr lang="en-US" sz="4000" b="1" baseline="30000" dirty="0">
                <a:solidFill>
                  <a:schemeClr val="tx1"/>
                </a:solidFill>
              </a:rPr>
              <a:t>th</a:t>
            </a:r>
            <a:r>
              <a:rPr lang="en-US" sz="4000" b="1" dirty="0">
                <a:solidFill>
                  <a:schemeClr val="tx1"/>
                </a:solidFill>
              </a:rPr>
              <a:t> century. Opponents of digression.</a:t>
            </a:r>
          </a:p>
          <a:p>
            <a:pPr marL="519113" indent="-519113">
              <a:buFont typeface="Arial" panose="020B0604020202020204" pitchFamily="34" charset="0"/>
              <a:buChar char="•"/>
            </a:pPr>
            <a:r>
              <a:rPr lang="en-US" sz="4000" b="1" dirty="0">
                <a:solidFill>
                  <a:schemeClr val="tx1"/>
                </a:solidFill>
              </a:rPr>
              <a:t>The work of our Savior Himself</a:t>
            </a:r>
          </a:p>
        </p:txBody>
      </p:sp>
    </p:spTree>
    <p:extLst>
      <p:ext uri="{BB962C8B-B14F-4D97-AF65-F5344CB8AC3E}">
        <p14:creationId xmlns:p14="http://schemas.microsoft.com/office/powerpoint/2010/main" val="17281979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22426" y="308406"/>
            <a:ext cx="5448300" cy="3000375"/>
          </a:xfrm>
          <a:prstGeom prst="rect">
            <a:avLst/>
          </a:prstGeom>
        </p:spPr>
      </p:pic>
      <p:sp>
        <p:nvSpPr>
          <p:cNvPr id="2" name="Title 1"/>
          <p:cNvSpPr>
            <a:spLocks noGrp="1"/>
          </p:cNvSpPr>
          <p:nvPr>
            <p:ph type="title"/>
          </p:nvPr>
        </p:nvSpPr>
        <p:spPr>
          <a:xfrm>
            <a:off x="6306207" y="1087395"/>
            <a:ext cx="5297214" cy="2122530"/>
          </a:xfrm>
        </p:spPr>
        <p:txBody>
          <a:bodyPr anchor="t">
            <a:normAutofit/>
          </a:bodyPr>
          <a:lstStyle/>
          <a:p>
            <a:pPr algn="ctr"/>
            <a:r>
              <a:rPr lang="en-US" dirty="0">
                <a:latin typeface="Hot Pizza" panose="02000000000000000000" pitchFamily="2" charset="0"/>
              </a:rPr>
              <a:t>For</a:t>
            </a:r>
            <a:br>
              <a:rPr lang="en-US" dirty="0">
                <a:latin typeface="Hot Pizza" panose="02000000000000000000" pitchFamily="2" charset="0"/>
              </a:rPr>
            </a:br>
            <a:r>
              <a:rPr lang="en-US" dirty="0">
                <a:latin typeface="Hot Pizza" panose="02000000000000000000" pitchFamily="2" charset="0"/>
              </a:rPr>
              <a:t>Jesus Christ</a:t>
            </a:r>
          </a:p>
        </p:txBody>
      </p:sp>
      <p:sp>
        <p:nvSpPr>
          <p:cNvPr id="3" name="Text Placeholder 2"/>
          <p:cNvSpPr>
            <a:spLocks noGrp="1"/>
          </p:cNvSpPr>
          <p:nvPr>
            <p:ph type="body" idx="1"/>
          </p:nvPr>
        </p:nvSpPr>
        <p:spPr>
          <a:xfrm>
            <a:off x="222426" y="3855313"/>
            <a:ext cx="11615347" cy="2594919"/>
          </a:xfrm>
        </p:spPr>
        <p:txBody>
          <a:bodyPr>
            <a:noAutofit/>
          </a:bodyPr>
          <a:lstStyle/>
          <a:p>
            <a:pPr marL="519113" indent="-519113">
              <a:buFont typeface="Arial" panose="020B0604020202020204" pitchFamily="34" charset="0"/>
              <a:buChar char="•"/>
            </a:pPr>
            <a:r>
              <a:rPr lang="en-US" sz="4000" b="1" dirty="0">
                <a:solidFill>
                  <a:schemeClr val="tx1"/>
                </a:solidFill>
              </a:rPr>
              <a:t>His sinless life, sacrificial death, resurrection from the dead, and ascension to God’s right hand as Lord in His kingdom!</a:t>
            </a:r>
          </a:p>
          <a:p>
            <a:pPr algn="ctr"/>
            <a:r>
              <a:rPr lang="en-US" sz="4000" b="1" dirty="0">
                <a:solidFill>
                  <a:schemeClr val="tx1"/>
                </a:solidFill>
              </a:rPr>
              <a:t>Philippians 4:5-11</a:t>
            </a:r>
          </a:p>
        </p:txBody>
      </p:sp>
    </p:spTree>
    <p:extLst>
      <p:ext uri="{BB962C8B-B14F-4D97-AF65-F5344CB8AC3E}">
        <p14:creationId xmlns:p14="http://schemas.microsoft.com/office/powerpoint/2010/main" val="30128215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1145</Words>
  <Application>Microsoft Office PowerPoint</Application>
  <PresentationFormat>Widescreen</PresentationFormat>
  <Paragraphs>55</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Hot Pizza</vt:lpstr>
      <vt:lpstr>Office Theme</vt:lpstr>
      <vt:lpstr>Colossians 3:15</vt:lpstr>
      <vt:lpstr>As a Human Being on this Earth</vt:lpstr>
      <vt:lpstr>As an American</vt:lpstr>
      <vt:lpstr>As a Christian</vt:lpstr>
      <vt:lpstr>For Jesus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Colossians 3:15</dc:title>
  <dc:creator>Josh Cox</dc:creator>
  <cp:lastModifiedBy>Josh Cox</cp:lastModifiedBy>
  <cp:revision>12</cp:revision>
  <cp:lastPrinted>2017-05-27T23:34:55Z</cp:lastPrinted>
  <dcterms:created xsi:type="dcterms:W3CDTF">2017-05-27T22:26:16Z</dcterms:created>
  <dcterms:modified xsi:type="dcterms:W3CDTF">2017-05-27T23:36:35Z</dcterms:modified>
</cp:coreProperties>
</file>